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11"/>
  </p:notesMasterIdLst>
  <p:sldIdLst>
    <p:sldId id="2465" r:id="rId2"/>
    <p:sldId id="2549" r:id="rId3"/>
    <p:sldId id="2546" r:id="rId4"/>
    <p:sldId id="2539" r:id="rId5"/>
    <p:sldId id="2547" r:id="rId6"/>
    <p:sldId id="2580" r:id="rId7"/>
    <p:sldId id="2528" r:id="rId8"/>
    <p:sldId id="2560" r:id="rId9"/>
    <p:sldId id="2474" r:id="rId10"/>
  </p:sldIdLst>
  <p:sldSz cx="12192000" cy="6858000"/>
  <p:notesSz cx="6815138" cy="99472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TT Norms Bold" panose="020B0604020202020204" charset="-52"/>
      <p:bold r:id="rId18"/>
    </p:embeddedFont>
    <p:embeddedFont>
      <p:font typeface="TT Norms Medium" panose="020B0604020202020204" charset="-52"/>
      <p:regular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3" userDrawn="1">
          <p15:clr>
            <a:srgbClr val="A4A3A4"/>
          </p15:clr>
        </p15:guide>
        <p15:guide id="3" pos="1368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orient="horz" pos="255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8" pos="3999" userDrawn="1">
          <p15:clr>
            <a:srgbClr val="A4A3A4"/>
          </p15:clr>
        </p15:guide>
        <p15:guide id="9" pos="3681" userDrawn="1">
          <p15:clr>
            <a:srgbClr val="A4A3A4"/>
          </p15:clr>
        </p15:guide>
        <p15:guide id="10" pos="2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E"/>
    <a:srgbClr val="001F69"/>
    <a:srgbClr val="0035B8"/>
    <a:srgbClr val="002D9E"/>
    <a:srgbClr val="0036BC"/>
    <a:srgbClr val="245D90"/>
    <a:srgbClr val="E9EBF5"/>
    <a:srgbClr val="004F9F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6395" autoAdjust="0"/>
  </p:normalViewPr>
  <p:slideViewPr>
    <p:cSldViewPr snapToGrid="0">
      <p:cViewPr varScale="1">
        <p:scale>
          <a:sx n="114" d="100"/>
          <a:sy n="114" d="100"/>
        </p:scale>
        <p:origin x="762" y="114"/>
      </p:cViewPr>
      <p:guideLst>
        <p:guide pos="143"/>
        <p:guide pos="1368"/>
        <p:guide pos="7401"/>
        <p:guide orient="horz" pos="255"/>
        <p:guide orient="horz" pos="4065"/>
        <p:guide pos="3999"/>
        <p:guide pos="3681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E1605-EDBD-4FE4-A4D6-3CE4EBB70ACF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74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87126"/>
            <a:ext cx="545211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8185"/>
            <a:ext cx="2953226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01508-F1AB-41D2-9DBB-EC599F5EE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1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CE874-D57E-467F-A85D-E58B35CA2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454553-B238-42F2-A4D0-5FC6F9521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093DB4-D3A6-49C0-890C-77896BDE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F9E9E8-EBF6-4890-A468-892FDD5F3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070AD-A556-46F9-8BC0-6F887807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440140-1B49-4996-B626-DDEAAE899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9A4D83-1251-4296-AADE-6E1020B83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5411-5D5E-4F8A-B9EA-CD422E09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12E2D-72C1-4384-896F-500361C6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DE4BB-357E-48FC-9522-A3CC99D6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9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35D46F-C794-4C7D-8640-9B6256E82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40149F-60A1-4AD9-A61E-45BBC0017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E24CE-D3D0-4CFB-8339-2FCDA67F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FC9A50-9A08-460A-885A-79361A47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3A56D3-EDA6-42B2-AE1C-66EE6A0F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7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E9FAA-9DD5-4AF5-8487-F5C64B21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E61E-3737-4C60-A927-6E8C963FE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8FB4B-54D8-4CA3-95EF-7181FA1E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48529-1052-4930-982C-71964164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84B34-6BCB-4BF4-93A7-AD1FA1D9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3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E197B-58A5-4393-9BB3-EAA7D8BF6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880EA-6560-41A8-84ED-B72FD89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C0589F-A45D-49BE-9D85-B473915F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64A41-AC71-4D09-A820-246590991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DD223A-3042-4200-8605-400328D0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0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ABA1-51E5-4BA1-BCF3-ED73DB3B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3655F-7ABD-4397-9F5E-7F4B02D83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06AFED-1E4F-4E18-B195-8363E9ADA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A74ADE-EE72-4C45-98B0-158C348C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CFE01-DC42-4D77-AFBA-AD47D17D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FE33D-B42F-4A60-884F-306474F0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6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CDD43-CC3B-4549-84FD-5382BF80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DBC1F5-F773-43DB-B8B0-BBBFAC14C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B0C091-CDAF-4110-83CC-4F9FF4BA6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5AF6C5-4F39-4002-A20E-FC4EA5F68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58803C-FCF7-42C2-9409-D0AC46DFC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8D8593-37EB-4F68-A8A8-8FC989E7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0B03C45-9430-462F-AAB0-446F3250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303D84-FD83-4FE0-BFC9-7ACBE31C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0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497C4-FC63-49E1-A891-93ACC76A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315E81-634E-4678-906F-D081D92F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5CCB92-D03F-4BC0-8788-1A3BB741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3E87B7-1EDD-4E47-B329-D8512AC3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0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11610F-109E-4576-8814-903E2368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EFAE06-BDB2-4ECD-A959-F9670DC7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151BE5-71B4-442B-B4A6-B426CFC8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873FD-34C9-41D6-A38D-F7F9105D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3BB06-0C84-42D6-972F-CD115E491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15516B-126B-4FE6-837C-3964735B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9B70D-E901-4EE9-953C-5C82D395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2847D2-FE78-4B09-9924-D34FF0C90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B2920C-C9D4-4ED0-ADA7-94E7176D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6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31AB0-3E88-4F22-8465-261C4BCD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A15CA1-00EB-4633-BB21-7C1F5E4BBF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1F3589-2FA8-415A-8EB8-61A3E0020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B37A82-C1BC-48CB-8B0A-4D2D46F6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5D66-37AC-44DB-A517-B5F243E9EDC3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4DC1E-2C8D-4E19-BD9D-39A2B6237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FC8669-9FF2-4AE7-8DB2-9495C673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A35B-57CA-4F10-A3A4-86C617F9A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86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CD4E7-FB92-44ED-829E-FB15302E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EF1684-5F19-48E1-80DF-6B841D88B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146443-341E-4C15-84BA-823B270A1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5D66-37AC-44DB-A517-B5F243E9EDC3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B0F7B-91FD-47E0-A293-CB7304BC8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6E301-2810-4504-895A-9DA0A1F21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A35B-57CA-4F10-A3A4-86C617F9A2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3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sv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6.sv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sv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sv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6.sv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662E7E-D90C-42B5-AEC0-913CFBA9EA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96" y="404813"/>
            <a:ext cx="2946792" cy="149606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1F4933-4F05-40F3-A702-FAB0A3267B4A}"/>
              </a:ext>
            </a:extLst>
          </p:cNvPr>
          <p:cNvSpPr txBox="1">
            <a:spLocks/>
          </p:cNvSpPr>
          <p:nvPr/>
        </p:nvSpPr>
        <p:spPr>
          <a:xfrm>
            <a:off x="5963080" y="2699241"/>
            <a:ext cx="6364941" cy="1039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br>
              <a:rPr lang="ru-RU" sz="2800" b="1" dirty="0">
                <a:solidFill>
                  <a:schemeClr val="bg1"/>
                </a:solidFill>
                <a:latin typeface="TT Norms Bold" panose="02000803040000020004" pitchFamily="2" charset="-52"/>
              </a:rPr>
            </a:br>
            <a:r>
              <a:rPr lang="ru-RU" sz="2800" b="1" dirty="0">
                <a:solidFill>
                  <a:schemeClr val="bg1"/>
                </a:solidFill>
                <a:latin typeface="TT Norms Bold" panose="02000803040000020004" pitchFamily="2" charset="-52"/>
              </a:rPr>
              <a:t>II зимние Международные спортивные игры «Дети Азии»</a:t>
            </a:r>
          </a:p>
          <a:p>
            <a:pPr lvl="0"/>
            <a:r>
              <a:rPr lang="ru-RU" sz="2800" b="1" dirty="0">
                <a:solidFill>
                  <a:schemeClr val="bg1"/>
                </a:solidFill>
                <a:latin typeface="TT Norms Bold" panose="02000803040000020004" pitchFamily="2" charset="-52"/>
              </a:rPr>
              <a:t>в Кузбассе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T Norms Bold" panose="02000803040000020004" pitchFamily="2" charset="-52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267CA63D-EBED-43F9-969B-8B3DE1BDFD90}"/>
              </a:ext>
            </a:extLst>
          </p:cNvPr>
          <p:cNvSpPr txBox="1">
            <a:spLocks/>
          </p:cNvSpPr>
          <p:nvPr/>
        </p:nvSpPr>
        <p:spPr>
          <a:xfrm>
            <a:off x="5928165" y="4282870"/>
            <a:ext cx="6434772" cy="753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2000" dirty="0">
                <a:solidFill>
                  <a:schemeClr val="bg1"/>
                </a:solidFill>
                <a:latin typeface="TT Norms Medium" panose="02000803030000020003" pitchFamily="2" charset="-52"/>
              </a:rPr>
              <a:t>Кемеровская область - Кузбасс</a:t>
            </a:r>
          </a:p>
          <a:p>
            <a:pPr marL="0" lvl="0" indent="0">
              <a:buNone/>
            </a:pPr>
            <a:r>
              <a:rPr lang="ru-RU" sz="2000" dirty="0">
                <a:solidFill>
                  <a:schemeClr val="bg1"/>
                </a:solidFill>
                <a:latin typeface="TT Norms Medium" panose="02000803030000020003" pitchFamily="2" charset="-52"/>
              </a:rPr>
              <a:t>23 февраля – 5 марта 2023 года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F77FA95-431C-4692-944E-1AB681D748FE}"/>
              </a:ext>
            </a:extLst>
          </p:cNvPr>
          <p:cNvSpPr txBox="1">
            <a:spLocks/>
          </p:cNvSpPr>
          <p:nvPr/>
        </p:nvSpPr>
        <p:spPr>
          <a:xfrm>
            <a:off x="11454269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200" dirty="0">
              <a:solidFill>
                <a:schemeClr val="accent1">
                  <a:lumMod val="60000"/>
                  <a:lumOff val="40000"/>
                </a:schemeClr>
              </a:solidFill>
              <a:latin typeface="TT Norms Bold" panose="020008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01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BCE515-AA70-F382-8EAA-356AD2246B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114" t="32859" r="-1"/>
          <a:stretch/>
        </p:blipFill>
        <p:spPr>
          <a:xfrm rot="5400000">
            <a:off x="8182698" y="-2201312"/>
            <a:ext cx="4302263" cy="5041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001CC-2156-A54D-C520-10331CD2930B}"/>
              </a:ext>
            </a:extLst>
          </p:cNvPr>
          <p:cNvSpPr txBox="1"/>
          <p:nvPr/>
        </p:nvSpPr>
        <p:spPr>
          <a:xfrm>
            <a:off x="331787" y="319199"/>
            <a:ext cx="854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4F9F"/>
                </a:solidFill>
                <a:latin typeface="TT Norms Bold" panose="02000803040000020004" pitchFamily="2" charset="-52"/>
              </a:rPr>
              <a:t>ИСТОРИЯ ИГР «ДЕТИ АЗИИ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67130-656A-FEF4-774A-D7BB320D77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89" b="43154"/>
          <a:stretch/>
        </p:blipFill>
        <p:spPr>
          <a:xfrm rot="10800000" flipH="1" flipV="1">
            <a:off x="-822121" y="5533860"/>
            <a:ext cx="6349358" cy="27471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4F9E5A-5BAB-3E3F-9525-6E08FA93E1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r="18262"/>
          <a:stretch/>
        </p:blipFill>
        <p:spPr>
          <a:xfrm>
            <a:off x="165864" y="2016780"/>
            <a:ext cx="2748096" cy="2870749"/>
          </a:xfrm>
          <a:prstGeom prst="roundRect">
            <a:avLst>
              <a:gd name="adj" fmla="val 64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9D9231-2D51-FC5E-B044-D343C2964DA5}"/>
              </a:ext>
            </a:extLst>
          </p:cNvPr>
          <p:cNvSpPr txBox="1"/>
          <p:nvPr/>
        </p:nvSpPr>
        <p:spPr>
          <a:xfrm>
            <a:off x="331787" y="903974"/>
            <a:ext cx="6278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 Medium" panose="02000803030000020003" pitchFamily="2" charset="-52"/>
                <a:ea typeface="Calibri" panose="020F0502020204030204" pitchFamily="34" charset="0"/>
              </a:rPr>
              <a:t>Игры были придуманы в Республике Саха (Якутия) </a:t>
            </a:r>
            <a:br>
              <a:rPr lang="ru-RU" dirty="0">
                <a:latin typeface="TT Norms Medium" panose="02000803030000020003" pitchFamily="2" charset="-52"/>
                <a:ea typeface="Calibri" panose="020F0502020204030204" pitchFamily="34" charset="0"/>
              </a:rPr>
            </a:br>
            <a:r>
              <a:rPr lang="ru-RU" dirty="0">
                <a:latin typeface="TT Norms Medium" panose="02000803030000020003" pitchFamily="2" charset="-52"/>
                <a:ea typeface="Calibri" panose="020F0502020204030204" pitchFamily="34" charset="0"/>
              </a:rPr>
              <a:t>в честь 100-летия Олимпийского движения в 1996 году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12D6FC-996A-EF9F-44E1-2831CA2BFE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r="18262"/>
          <a:stretch/>
        </p:blipFill>
        <p:spPr>
          <a:xfrm>
            <a:off x="3146150" y="2016780"/>
            <a:ext cx="2748096" cy="2870749"/>
          </a:xfrm>
          <a:prstGeom prst="roundRect">
            <a:avLst>
              <a:gd name="adj" fmla="val 64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EDC164-89FB-3C47-CBD1-B9573F0A514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r="18262"/>
          <a:stretch/>
        </p:blipFill>
        <p:spPr>
          <a:xfrm>
            <a:off x="6166758" y="2016780"/>
            <a:ext cx="2748096" cy="2870749"/>
          </a:xfrm>
          <a:prstGeom prst="roundRect">
            <a:avLst>
              <a:gd name="adj" fmla="val 64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6EB225-4694-1269-C7CC-5AE50AF31B9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r="18262"/>
          <a:stretch/>
        </p:blipFill>
        <p:spPr>
          <a:xfrm>
            <a:off x="9187367" y="2016780"/>
            <a:ext cx="2748096" cy="2870749"/>
          </a:xfrm>
          <a:prstGeom prst="roundRect">
            <a:avLst>
              <a:gd name="adj" fmla="val 64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496261-A129-9FFE-A9F5-579A77F367F7}"/>
              </a:ext>
            </a:extLst>
          </p:cNvPr>
          <p:cNvSpPr txBox="1"/>
          <p:nvPr/>
        </p:nvSpPr>
        <p:spPr>
          <a:xfrm>
            <a:off x="5464873" y="5354004"/>
            <a:ext cx="5352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TT Norms Medium" panose="02000803030000020003" pitchFamily="2" charset="-52"/>
                <a:ea typeface="Calibri" panose="020F0502020204030204" pitchFamily="34" charset="0"/>
              </a:rPr>
              <a:t>Интересно: огонь на первые Игры был специально привезен из Олимпийской Атланты и зажжен на стадионе «</a:t>
            </a:r>
            <a:r>
              <a:rPr lang="ru-RU" i="1" dirty="0" err="1">
                <a:latin typeface="TT Norms Medium" panose="02000803030000020003" pitchFamily="2" charset="-52"/>
                <a:ea typeface="Calibri" panose="020F0502020204030204" pitchFamily="34" charset="0"/>
              </a:rPr>
              <a:t>Туймаада</a:t>
            </a:r>
            <a:r>
              <a:rPr lang="ru-RU" i="1" dirty="0">
                <a:latin typeface="TT Norms Medium" panose="02000803030000020003" pitchFamily="2" charset="-52"/>
                <a:ea typeface="Calibri" panose="020F0502020204030204" pitchFamily="34" charset="0"/>
              </a:rPr>
              <a:t>» в Якутии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754F342-C490-086D-FBDE-CFB7DF739EE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173" y="5230537"/>
            <a:ext cx="1111784" cy="11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BCE515-AA70-F382-8EAA-356AD2246B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114" t="32859" r="-1"/>
          <a:stretch/>
        </p:blipFill>
        <p:spPr>
          <a:xfrm rot="5400000">
            <a:off x="8182698" y="-2201312"/>
            <a:ext cx="4302263" cy="5041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001CC-2156-A54D-C520-10331CD2930B}"/>
              </a:ext>
            </a:extLst>
          </p:cNvPr>
          <p:cNvSpPr txBox="1"/>
          <p:nvPr/>
        </p:nvSpPr>
        <p:spPr>
          <a:xfrm>
            <a:off x="331787" y="319199"/>
            <a:ext cx="8545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4F9F"/>
                </a:solidFill>
                <a:latin typeface="TT Norms Bold" panose="02000803040000020004" pitchFamily="2" charset="-52"/>
              </a:rPr>
              <a:t>ИГРЫ «ДЕТИ АЗИИ»</a:t>
            </a:r>
            <a:br>
              <a:rPr lang="ru-RU" sz="3200" dirty="0">
                <a:solidFill>
                  <a:srgbClr val="004F9F"/>
                </a:solidFill>
                <a:latin typeface="TT Norms Bold" panose="02000803040000020004" pitchFamily="2" charset="-52"/>
              </a:rPr>
            </a:br>
            <a:r>
              <a:rPr lang="ru-RU" sz="3200" dirty="0">
                <a:solidFill>
                  <a:srgbClr val="004F9F"/>
                </a:solidFill>
                <a:latin typeface="TT Norms Bold" panose="02000803040000020004" pitchFamily="2" charset="-52"/>
              </a:rPr>
              <a:t>В КУЗБАССЕ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67130-656A-FEF4-774A-D7BB320D77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3189" b="43154"/>
          <a:stretch/>
        </p:blipFill>
        <p:spPr>
          <a:xfrm rot="10800000" flipH="1" flipV="1">
            <a:off x="0" y="4591021"/>
            <a:ext cx="6349358" cy="2747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4F04D4-A48D-D648-9BBE-DD3EE01EE5C8}"/>
              </a:ext>
            </a:extLst>
          </p:cNvPr>
          <p:cNvSpPr txBox="1"/>
          <p:nvPr/>
        </p:nvSpPr>
        <p:spPr>
          <a:xfrm>
            <a:off x="768953" y="2003400"/>
            <a:ext cx="4377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 Medium" panose="02000803030000020003" pitchFamily="2" charset="-52"/>
                <a:ea typeface="Calibri" panose="020F0502020204030204" pitchFamily="34" charset="0"/>
              </a:rPr>
              <a:t>8 спортивных объектов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EACE73-1A0B-7E58-A700-63F07D0A28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2923072"/>
            <a:ext cx="190113" cy="2417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45768-9ADE-2CCF-9F0A-E92F9ECD1A83}"/>
              </a:ext>
            </a:extLst>
          </p:cNvPr>
          <p:cNvSpPr txBox="1"/>
          <p:nvPr/>
        </p:nvSpPr>
        <p:spPr>
          <a:xfrm>
            <a:off x="768953" y="243133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 Medium" panose="02000803030000020003" pitchFamily="2" charset="-52"/>
                <a:ea typeface="Calibri" panose="020F0502020204030204" pitchFamily="34" charset="0"/>
              </a:rPr>
              <a:t>4 территории проведения соревнований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423E49-1934-6F76-6134-AB584C915B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0" y="2503528"/>
            <a:ext cx="192829" cy="2417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5F4162-B45D-EC21-E70A-E88CAF73CFFF}"/>
              </a:ext>
            </a:extLst>
          </p:cNvPr>
          <p:cNvSpPr txBox="1"/>
          <p:nvPr/>
        </p:nvSpPr>
        <p:spPr>
          <a:xfrm>
            <a:off x="768953" y="2859264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T Norms Medium" panose="02000803030000020003" pitchFamily="2" charset="-52"/>
                <a:ea typeface="Calibri" panose="020F0502020204030204" pitchFamily="34" charset="0"/>
              </a:rPr>
              <a:t>10 видов спорта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8A32E0-178C-967E-E750-D283E8BAC7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5" y="2114159"/>
            <a:ext cx="197263" cy="2417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C46876-6419-CC82-6CAA-0C0CEE38118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r="2136"/>
          <a:stretch/>
        </p:blipFill>
        <p:spPr>
          <a:xfrm>
            <a:off x="6095999" y="873202"/>
            <a:ext cx="2441249" cy="2550207"/>
          </a:xfrm>
          <a:prstGeom prst="roundRect">
            <a:avLst>
              <a:gd name="adj" fmla="val 64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D106C4C-BD80-3D7C-00AB-8C5F217687B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r="2136"/>
          <a:stretch/>
        </p:blipFill>
        <p:spPr>
          <a:xfrm>
            <a:off x="8632675" y="870239"/>
            <a:ext cx="2441249" cy="2550207"/>
          </a:xfrm>
          <a:prstGeom prst="roundRect">
            <a:avLst>
              <a:gd name="adj" fmla="val 64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D746B4-8023-B906-3B3B-06B5EAAC345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r="2136"/>
          <a:stretch/>
        </p:blipFill>
        <p:spPr>
          <a:xfrm>
            <a:off x="6095999" y="3498711"/>
            <a:ext cx="2441249" cy="2550207"/>
          </a:xfrm>
          <a:prstGeom prst="roundRect">
            <a:avLst>
              <a:gd name="adj" fmla="val 64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4F9E5A-5BAB-3E3F-9525-6E08FA93E14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r="2136"/>
          <a:stretch/>
        </p:blipFill>
        <p:spPr>
          <a:xfrm>
            <a:off x="8632675" y="3498711"/>
            <a:ext cx="2441249" cy="2550207"/>
          </a:xfrm>
          <a:prstGeom prst="roundRect">
            <a:avLst>
              <a:gd name="adj" fmla="val 64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0473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1545F5-EE30-4F1A-BFE8-7ED186EC4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3195" t="18511" r="-1" b="-13742"/>
          <a:stretch/>
        </p:blipFill>
        <p:spPr>
          <a:xfrm rot="16200000">
            <a:off x="654525" y="2890898"/>
            <a:ext cx="2190542" cy="609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F74E0B-2298-4853-8BCB-C85351B044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484" b="43154"/>
          <a:stretch/>
        </p:blipFill>
        <p:spPr>
          <a:xfrm rot="10800000">
            <a:off x="7346210" y="-573111"/>
            <a:ext cx="5663681" cy="2747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D49D56-4BDA-4928-BC3D-80AB4F608F06}"/>
              </a:ext>
            </a:extLst>
          </p:cNvPr>
          <p:cNvSpPr txBox="1"/>
          <p:nvPr/>
        </p:nvSpPr>
        <p:spPr>
          <a:xfrm>
            <a:off x="331787" y="270187"/>
            <a:ext cx="601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4F9F"/>
                </a:solidFill>
                <a:latin typeface="TT Norms Bold" panose="02000803040000020004" pitchFamily="2" charset="-52"/>
              </a:rPr>
              <a:t>СПОРТИВНЫЕ ОБЪЕКТЫ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2DA8A7-5707-4ECF-8E40-1A882E5FFC09}"/>
              </a:ext>
            </a:extLst>
          </p:cNvPr>
          <p:cNvSpPr txBox="1"/>
          <p:nvPr/>
        </p:nvSpPr>
        <p:spPr>
          <a:xfrm>
            <a:off x="5613925" y="3167390"/>
            <a:ext cx="346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T Norms Bold" panose="02000803040000020004" pitchFamily="2" charset="-52"/>
              </a:rPr>
              <a:t>ЛСК «СОСНОВЫЙ»</a:t>
            </a:r>
            <a:br>
              <a:rPr lang="ru-RU" sz="1400" dirty="0">
                <a:latin typeface="TT Norms Bold" panose="02000803040000020004" pitchFamily="2" charset="-52"/>
              </a:rPr>
            </a:br>
            <a:r>
              <a:rPr lang="ru-RU" sz="1400" dirty="0">
                <a:latin typeface="TT Norms Bold" panose="02000803040000020004" pitchFamily="2" charset="-52"/>
              </a:rPr>
              <a:t>(г. Кемерово) 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30E06FE-5690-4CEB-2F04-1866AB0EEE78}"/>
              </a:ext>
            </a:extLst>
          </p:cNvPr>
          <p:cNvGrpSpPr/>
          <p:nvPr/>
        </p:nvGrpSpPr>
        <p:grpSpPr>
          <a:xfrm>
            <a:off x="1896072" y="1088338"/>
            <a:ext cx="7246367" cy="5519904"/>
            <a:chOff x="1112053" y="1086259"/>
            <a:chExt cx="7246367" cy="551990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27D53FA-7F77-42E4-AD02-7A9DF0BA6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148" y="1086259"/>
              <a:ext cx="3007555" cy="20240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97AF57-F4BF-42E1-9125-5E21E2C3BA67}"/>
                </a:ext>
              </a:extLst>
            </p:cNvPr>
            <p:cNvSpPr txBox="1"/>
            <p:nvPr/>
          </p:nvSpPr>
          <p:spPr>
            <a:xfrm>
              <a:off x="1112053" y="3167390"/>
              <a:ext cx="3685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TT Norms Bold" panose="02000803040000020004" pitchFamily="2" charset="-52"/>
                </a:rPr>
                <a:t>ЛЕДОВЫЙ ДВОРЕЦ «КУЗБАСС»</a:t>
              </a:r>
              <a:br>
                <a:rPr lang="ru-RU" sz="1400" dirty="0">
                  <a:latin typeface="TT Norms Bold" panose="02000803040000020004" pitchFamily="2" charset="-52"/>
                </a:rPr>
              </a:br>
              <a:r>
                <a:rPr lang="ru-RU" sz="1400" dirty="0">
                  <a:latin typeface="TT Norms Bold" panose="02000803040000020004" pitchFamily="2" charset="-52"/>
                </a:rPr>
                <a:t>(г. Кемерово) 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BC560953-45BA-472A-9EFD-4F6146FE5F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3" t="24518" r="4246"/>
            <a:stretch/>
          </p:blipFill>
          <p:spPr>
            <a:xfrm>
              <a:off x="5058413" y="1086260"/>
              <a:ext cx="3007556" cy="202400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606430-D7CA-4707-A402-5D558E74AAFC}"/>
                </a:ext>
              </a:extLst>
            </p:cNvPr>
            <p:cNvSpPr txBox="1"/>
            <p:nvPr/>
          </p:nvSpPr>
          <p:spPr>
            <a:xfrm>
              <a:off x="4893850" y="6074308"/>
              <a:ext cx="3464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TT Norms Bold" panose="02000803040000020004" pitchFamily="2" charset="-52"/>
                </a:rPr>
                <a:t>АРЕНА «КУЗНЕЦКИЙ ЛЁД»</a:t>
              </a:r>
              <a:br>
                <a:rPr lang="ru-RU" sz="1400" dirty="0">
                  <a:latin typeface="TT Norms Bold" panose="02000803040000020004" pitchFamily="2" charset="-52"/>
                </a:rPr>
              </a:br>
              <a:r>
                <a:rPr lang="ru-RU" sz="1400" dirty="0">
                  <a:latin typeface="TT Norms Bold" panose="02000803040000020004" pitchFamily="2" charset="-52"/>
                </a:rPr>
                <a:t>(г. Новокузнецк)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F1F661A-C6AF-59B4-9C1E-17F71A30F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" t="1238" r="15734" b="12621"/>
            <a:stretch/>
          </p:blipFill>
          <p:spPr>
            <a:xfrm>
              <a:off x="5115746" y="3985116"/>
              <a:ext cx="3020779" cy="20329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76212B-543E-9061-DF02-7F27EE3EA073}"/>
                </a:ext>
              </a:extLst>
            </p:cNvPr>
            <p:cNvSpPr txBox="1"/>
            <p:nvPr/>
          </p:nvSpPr>
          <p:spPr>
            <a:xfrm>
              <a:off x="1222639" y="6082943"/>
              <a:ext cx="3464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TT Norms Bold" panose="02000803040000020004" pitchFamily="2" charset="-52"/>
                </a:rPr>
                <a:t>ЛЫЖНАЯ БАЗА «ЛОКОМОТИВ»</a:t>
              </a:r>
            </a:p>
            <a:p>
              <a:pPr algn="ctr"/>
              <a:r>
                <a:rPr lang="ru-RU" sz="1400" dirty="0">
                  <a:latin typeface="TT Norms Bold" panose="02000803040000020004" pitchFamily="2" charset="-52"/>
                </a:rPr>
                <a:t>(г. Кемерово)</a:t>
              </a: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8170CD-F680-4425-A4C6-DD70C77448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3" t="5122" r="18622" b="1"/>
          <a:stretch/>
        </p:blipFill>
        <p:spPr>
          <a:xfrm>
            <a:off x="2333003" y="3633026"/>
            <a:ext cx="2496904" cy="2466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023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1545F5-EE30-4F1A-BFE8-7ED186EC4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3195" t="18511" r="-1" b="-13742"/>
          <a:stretch/>
        </p:blipFill>
        <p:spPr>
          <a:xfrm rot="16200000">
            <a:off x="654525" y="2890898"/>
            <a:ext cx="2190542" cy="6096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F74E0B-2298-4853-8BCB-C85351B044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1484" b="43154"/>
          <a:stretch/>
        </p:blipFill>
        <p:spPr>
          <a:xfrm rot="10800000">
            <a:off x="7346210" y="-573111"/>
            <a:ext cx="5663681" cy="2747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D49D56-4BDA-4928-BC3D-80AB4F608F06}"/>
              </a:ext>
            </a:extLst>
          </p:cNvPr>
          <p:cNvSpPr txBox="1"/>
          <p:nvPr/>
        </p:nvSpPr>
        <p:spPr>
          <a:xfrm>
            <a:off x="331787" y="270187"/>
            <a:ext cx="6016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4F9F"/>
                </a:solidFill>
                <a:latin typeface="TT Norms Bold" panose="02000803040000020004" pitchFamily="2" charset="-52"/>
              </a:rPr>
              <a:t>СПОРТИВНЫЕ ОБЪЕКТЫ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2DA8A7-5707-4ECF-8E40-1A882E5FFC09}"/>
              </a:ext>
            </a:extLst>
          </p:cNvPr>
          <p:cNvSpPr txBox="1"/>
          <p:nvPr/>
        </p:nvSpPr>
        <p:spPr>
          <a:xfrm>
            <a:off x="3881640" y="3113194"/>
            <a:ext cx="3464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T Norms Bold" panose="02000803040000020004" pitchFamily="2" charset="-52"/>
              </a:rPr>
              <a:t>ГОРНОЛЫЖНЫЙ КОМПЛЕКС «ЮГУС»</a:t>
            </a:r>
          </a:p>
          <a:p>
            <a:pPr algn="ctr"/>
            <a:r>
              <a:rPr lang="ru-RU" sz="1400" dirty="0">
                <a:latin typeface="TT Norms Bold" panose="02000803040000020004" pitchFamily="2" charset="-52"/>
              </a:rPr>
              <a:t>(г. Междуреченск)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7D53FA-7F77-42E4-AD02-7A9DF0BA67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r="8208"/>
          <a:stretch/>
        </p:blipFill>
        <p:spPr>
          <a:xfrm>
            <a:off x="502882" y="1034142"/>
            <a:ext cx="3007555" cy="2024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C560953-45BA-472A-9EFD-4F6146FE5F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r="517"/>
          <a:stretch/>
        </p:blipFill>
        <p:spPr>
          <a:xfrm>
            <a:off x="4110147" y="1034143"/>
            <a:ext cx="3007556" cy="2024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19BA8B-76DC-3150-2509-3CF0404D991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r="469"/>
          <a:stretch/>
        </p:blipFill>
        <p:spPr>
          <a:xfrm>
            <a:off x="3972052" y="4049920"/>
            <a:ext cx="3037977" cy="2044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76212B-543E-9061-DF02-7F27EE3EA073}"/>
              </a:ext>
            </a:extLst>
          </p:cNvPr>
          <p:cNvSpPr txBox="1"/>
          <p:nvPr/>
        </p:nvSpPr>
        <p:spPr>
          <a:xfrm>
            <a:off x="3929636" y="6163904"/>
            <a:ext cx="346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T Norms Bold" panose="02000803040000020004" pitchFamily="2" charset="-52"/>
              </a:rPr>
              <a:t>СЕКТОР А</a:t>
            </a:r>
            <a:br>
              <a:rPr lang="ru-RU" sz="1400" dirty="0">
                <a:latin typeface="TT Norms Bold" panose="02000803040000020004" pitchFamily="2" charset="-52"/>
              </a:rPr>
            </a:br>
            <a:r>
              <a:rPr lang="ru-RU" sz="1400" dirty="0">
                <a:latin typeface="TT Norms Bold" panose="02000803040000020004" pitchFamily="2" charset="-52"/>
              </a:rPr>
              <a:t>(пгт. </a:t>
            </a:r>
            <a:r>
              <a:rPr lang="ru-RU" sz="1400" dirty="0" err="1">
                <a:latin typeface="TT Norms Bold" panose="02000803040000020004" pitchFamily="2" charset="-52"/>
              </a:rPr>
              <a:t>Шерегеш</a:t>
            </a:r>
            <a:r>
              <a:rPr lang="ru-RU" sz="1400" dirty="0">
                <a:latin typeface="TT Norms Bold" panose="02000803040000020004" pitchFamily="2" charset="-52"/>
              </a:rPr>
              <a:t>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E2305B-D084-521B-D57A-A16449A7EF7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" b="5135"/>
          <a:stretch/>
        </p:blipFill>
        <p:spPr>
          <a:xfrm>
            <a:off x="7717413" y="1023992"/>
            <a:ext cx="3007556" cy="2024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227AA-5F23-7C6F-3978-BD3DC5F622D3}"/>
              </a:ext>
            </a:extLst>
          </p:cNvPr>
          <p:cNvSpPr txBox="1"/>
          <p:nvPr/>
        </p:nvSpPr>
        <p:spPr>
          <a:xfrm>
            <a:off x="274374" y="3121455"/>
            <a:ext cx="346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T Norms Bold" panose="02000803040000020004" pitchFamily="2" charset="-52"/>
              </a:rPr>
              <a:t>АРЕНА КУЗНЕЦКИХ МЕТАЛЛУРГОВ (г. Новокузнецк)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E4E10-93D1-889D-F67A-7A91852D0678}"/>
              </a:ext>
            </a:extLst>
          </p:cNvPr>
          <p:cNvSpPr txBox="1"/>
          <p:nvPr/>
        </p:nvSpPr>
        <p:spPr>
          <a:xfrm>
            <a:off x="7222870" y="3103043"/>
            <a:ext cx="3996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T Norms Bold" panose="02000803040000020004" pitchFamily="2" charset="-52"/>
              </a:rPr>
              <a:t>ГУБЕРНСКИЙ ЦЕНТР ГОРНОЛЫЖНОГО</a:t>
            </a:r>
          </a:p>
          <a:p>
            <a:pPr algn="ctr"/>
            <a:r>
              <a:rPr lang="ru-RU" sz="1400" dirty="0">
                <a:latin typeface="TT Norms Bold" panose="02000803040000020004" pitchFamily="2" charset="-52"/>
              </a:rPr>
              <a:t>СПОРТА И СНОУБОРДА</a:t>
            </a:r>
            <a:br>
              <a:rPr lang="ru-RU" sz="1400" dirty="0">
                <a:latin typeface="TT Norms Bold" panose="02000803040000020004" pitchFamily="2" charset="-52"/>
              </a:rPr>
            </a:br>
            <a:r>
              <a:rPr lang="ru-RU" sz="1400" dirty="0">
                <a:latin typeface="TT Norms Bold" panose="02000803040000020004" pitchFamily="2" charset="-52"/>
              </a:rPr>
              <a:t>(г. Таштагол) </a:t>
            </a:r>
          </a:p>
        </p:txBody>
      </p:sp>
    </p:spTree>
    <p:extLst>
      <p:ext uri="{BB962C8B-B14F-4D97-AF65-F5344CB8AC3E}">
        <p14:creationId xmlns:p14="http://schemas.microsoft.com/office/powerpoint/2010/main" val="237043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BE4C5A6-5028-4A0C-BE36-0E7675FECDC3}"/>
              </a:ext>
            </a:extLst>
          </p:cNvPr>
          <p:cNvSpPr txBox="1">
            <a:spLocks/>
          </p:cNvSpPr>
          <p:nvPr/>
        </p:nvSpPr>
        <p:spPr>
          <a:xfrm>
            <a:off x="396410" y="222632"/>
            <a:ext cx="7846187" cy="768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3200" dirty="0">
                <a:solidFill>
                  <a:srgbClr val="004F9F"/>
                </a:solidFill>
                <a:latin typeface="TT Norms Bold" panose="02000803040000020004" pitchFamily="2" charset="-52"/>
              </a:rPr>
              <a:t>ТАЛИСМАН И ЛОГОТИП ИГР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EA8F4D-B9E3-4F7E-991A-00ABDE5808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114" t="32859" r="-1"/>
          <a:stretch/>
        </p:blipFill>
        <p:spPr>
          <a:xfrm rot="5400000">
            <a:off x="8233422" y="-1325724"/>
            <a:ext cx="4302263" cy="504102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B9F0201-B67F-4364-BBF0-96C3ED2591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651" b="43154"/>
          <a:stretch/>
        </p:blipFill>
        <p:spPr>
          <a:xfrm>
            <a:off x="-1766366" y="5261818"/>
            <a:ext cx="5484571" cy="27471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24D5F6-4E94-5991-FACC-CFAD2889E5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r="489"/>
          <a:stretch/>
        </p:blipFill>
        <p:spPr>
          <a:xfrm>
            <a:off x="766139" y="1404990"/>
            <a:ext cx="4020816" cy="2705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B99A7E-6FEE-2EC7-A6AD-FAAF6E4D590D}"/>
              </a:ext>
            </a:extLst>
          </p:cNvPr>
          <p:cNvSpPr txBox="1"/>
          <p:nvPr/>
        </p:nvSpPr>
        <p:spPr>
          <a:xfrm>
            <a:off x="1777537" y="4237958"/>
            <a:ext cx="1998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T Norms Medium" panose="02000803030000020003" pitchFamily="2" charset="-52"/>
                <a:ea typeface="Calibri" panose="020F0502020204030204" pitchFamily="34" charset="0"/>
              </a:rPr>
              <a:t>Рысёнок Тихоня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0BE36-5583-726F-9EA5-D9AC544BBD01}"/>
              </a:ext>
            </a:extLst>
          </p:cNvPr>
          <p:cNvSpPr txBox="1"/>
          <p:nvPr/>
        </p:nvSpPr>
        <p:spPr>
          <a:xfrm>
            <a:off x="668517" y="4734349"/>
            <a:ext cx="42160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T Norms Medium" panose="02000803030000020003" pitchFamily="2" charset="-52"/>
                <a:ea typeface="Calibri" panose="020F0502020204030204" pitchFamily="34" charset="0"/>
              </a:rPr>
              <a:t>Тихоня – потому что в тайге не принято шуметь!</a:t>
            </a:r>
            <a:br>
              <a:rPr lang="ru-RU" dirty="0">
                <a:latin typeface="TT Norms Medium" panose="02000803030000020003" pitchFamily="2" charset="-52"/>
                <a:ea typeface="Calibri" panose="020F0502020204030204" pitchFamily="34" charset="0"/>
              </a:rPr>
            </a:br>
            <a:endParaRPr lang="ru-RU" dirty="0">
              <a:latin typeface="TT Norms Medium" panose="02000803030000020003" pitchFamily="2" charset="-52"/>
              <a:ea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2091BD-8A52-FDBC-A395-3BB33132CE19}"/>
              </a:ext>
            </a:extLst>
          </p:cNvPr>
          <p:cNvSpPr txBox="1"/>
          <p:nvPr/>
        </p:nvSpPr>
        <p:spPr>
          <a:xfrm>
            <a:off x="5706253" y="4734349"/>
            <a:ext cx="50726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T Norms Medium" panose="02000803030000020003" pitchFamily="2" charset="-52"/>
                <a:ea typeface="Calibri" panose="020F0502020204030204" pitchFamily="34" charset="0"/>
              </a:rPr>
              <a:t>В цветах символики Игр краски горной кузбасской тайги и синевы неба, желтый как олицетворение солнца.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EA7A35-BFB9-801C-45BB-D962D015B695}"/>
              </a:ext>
            </a:extLst>
          </p:cNvPr>
          <p:cNvSpPr txBox="1"/>
          <p:nvPr/>
        </p:nvSpPr>
        <p:spPr>
          <a:xfrm>
            <a:off x="7689802" y="4237958"/>
            <a:ext cx="1998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T Norms Medium" panose="02000803030000020003" pitchFamily="2" charset="-52"/>
                <a:ea typeface="Calibri" panose="020F0502020204030204" pitchFamily="34" charset="0"/>
              </a:rPr>
              <a:t>Логотип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2C1CF2-7A19-2184-C1A9-D1317F1406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521" y="1573942"/>
            <a:ext cx="4617915" cy="24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2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BE4C5A6-5028-4A0C-BE36-0E7675FECDC3}"/>
              </a:ext>
            </a:extLst>
          </p:cNvPr>
          <p:cNvSpPr txBox="1">
            <a:spLocks/>
          </p:cNvSpPr>
          <p:nvPr/>
        </p:nvSpPr>
        <p:spPr>
          <a:xfrm>
            <a:off x="396410" y="222632"/>
            <a:ext cx="7846187" cy="768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TT Norms Bold" panose="02000803040000020004" pitchFamily="2" charset="-52"/>
                <a:ea typeface="+mj-ea"/>
                <a:cs typeface="+mj-cs"/>
              </a:rPr>
              <a:t>ВОЛОНТЕРСКОЕ ДВИЖЕНИЕ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A6A703F-2C44-4490-AFE3-6A2C35F1CC2E}"/>
              </a:ext>
            </a:extLst>
          </p:cNvPr>
          <p:cNvSpPr txBox="1">
            <a:spLocks/>
          </p:cNvSpPr>
          <p:nvPr/>
        </p:nvSpPr>
        <p:spPr>
          <a:xfrm>
            <a:off x="396410" y="951442"/>
            <a:ext cx="7967411" cy="706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T Norms Bold" panose="02000803040000020004" pitchFamily="2" charset="-52"/>
                <a:ea typeface="+mj-ea"/>
                <a:cs typeface="+mj-cs"/>
              </a:rPr>
              <a:t>Всего на Играх будет задействовано 650 волонтеров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EA8F4D-B9E3-4F7E-991A-00ABDE5808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114" t="32859" r="-1"/>
          <a:stretch/>
        </p:blipFill>
        <p:spPr>
          <a:xfrm rot="5400000">
            <a:off x="7520358" y="-369379"/>
            <a:ext cx="4302263" cy="504102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B9F0201-B67F-4364-BBF0-96C3ED2591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651" b="43154"/>
          <a:stretch/>
        </p:blipFill>
        <p:spPr>
          <a:xfrm>
            <a:off x="0" y="4110900"/>
            <a:ext cx="5484571" cy="27471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E6F8EC1-C69D-4DD0-9C80-0BE04D615EA5}"/>
              </a:ext>
            </a:extLst>
          </p:cNvPr>
          <p:cNvGrpSpPr/>
          <p:nvPr/>
        </p:nvGrpSpPr>
        <p:grpSpPr>
          <a:xfrm>
            <a:off x="618321" y="2340207"/>
            <a:ext cx="10782742" cy="3900339"/>
            <a:chOff x="479425" y="2340207"/>
            <a:chExt cx="11269663" cy="4076468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7F747F7-F968-4DC8-9AF0-66A0E5DD2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1" t="5872" r="17439" b="6864"/>
            <a:stretch/>
          </p:blipFill>
          <p:spPr>
            <a:xfrm>
              <a:off x="479425" y="2340207"/>
              <a:ext cx="5364163" cy="40666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DA42A62-0C57-4EAB-82BA-4B1C05603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" t="2647" r="12036"/>
            <a:stretch/>
          </p:blipFill>
          <p:spPr>
            <a:xfrm>
              <a:off x="6348413" y="2350019"/>
              <a:ext cx="5400675" cy="40666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50DA344-0D9B-44C1-990E-D2724CC328C1}"/>
              </a:ext>
            </a:extLst>
          </p:cNvPr>
          <p:cNvSpPr txBox="1">
            <a:spLocks/>
          </p:cNvSpPr>
          <p:nvPr/>
        </p:nvSpPr>
        <p:spPr>
          <a:xfrm>
            <a:off x="11401063" y="6225354"/>
            <a:ext cx="535297" cy="441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200" dirty="0">
              <a:solidFill>
                <a:schemeClr val="accent1">
                  <a:lumMod val="40000"/>
                  <a:lumOff val="60000"/>
                </a:schemeClr>
              </a:solidFill>
              <a:latin typeface="TT Norms Bold" panose="020008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898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328DB4B-FD9E-4AFE-80C2-C49585C4CC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651" b="72681"/>
          <a:stretch/>
        </p:blipFill>
        <p:spPr>
          <a:xfrm rot="10800000">
            <a:off x="6712121" y="-11242"/>
            <a:ext cx="5484571" cy="1320193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DBE4C5A6-5028-4A0C-BE36-0E7675FECDC3}"/>
              </a:ext>
            </a:extLst>
          </p:cNvPr>
          <p:cNvSpPr txBox="1">
            <a:spLocks/>
          </p:cNvSpPr>
          <p:nvPr/>
        </p:nvSpPr>
        <p:spPr>
          <a:xfrm>
            <a:off x="396410" y="222632"/>
            <a:ext cx="7846187" cy="768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4F9F"/>
                </a:solidFill>
                <a:effectLst/>
                <a:uLnTx/>
                <a:uFillTx/>
                <a:latin typeface="TT Norms Bold" panose="02000803040000020004" pitchFamily="2" charset="-52"/>
                <a:ea typeface="+mj-ea"/>
                <a:cs typeface="+mj-cs"/>
              </a:rPr>
              <a:t>ПРОДВИЖЕНИЕ ИГР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FADB109-B579-401B-B3D6-F608BD7EF785}"/>
              </a:ext>
            </a:extLst>
          </p:cNvPr>
          <p:cNvGrpSpPr/>
          <p:nvPr/>
        </p:nvGrpSpPr>
        <p:grpSpPr>
          <a:xfrm>
            <a:off x="836486" y="980763"/>
            <a:ext cx="10519028" cy="781520"/>
            <a:chOff x="812018" y="958122"/>
            <a:chExt cx="10519028" cy="781520"/>
          </a:xfrm>
        </p:grpSpPr>
        <p:sp>
          <p:nvSpPr>
            <p:cNvPr id="16" name="Заголовок 1">
              <a:extLst>
                <a:ext uri="{FF2B5EF4-FFF2-40B4-BE49-F238E27FC236}">
                  <a16:creationId xmlns:a16="http://schemas.microsoft.com/office/drawing/2014/main" id="{0A6A703F-2C44-4490-AFE3-6A2C35F1CC2E}"/>
                </a:ext>
              </a:extLst>
            </p:cNvPr>
            <p:cNvSpPr txBox="1">
              <a:spLocks/>
            </p:cNvSpPr>
            <p:nvPr/>
          </p:nvSpPr>
          <p:spPr>
            <a:xfrm>
              <a:off x="1578886" y="994398"/>
              <a:ext cx="2574233" cy="4785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T Norms Bold" panose="02000803040000020004" pitchFamily="2" charset="-52"/>
                </a:rPr>
                <a:t>@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TT Norms Bold" panose="02000803040000020004" pitchFamily="2" charset="-52"/>
                  <a:ea typeface="+mj-ea"/>
                  <a:cs typeface="+mj-cs"/>
                </a:rPr>
                <a:t>vk.com/kuzbass2023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T Norms Bold" panose="02000803040000020004" pitchFamily="2" charset="-52"/>
                <a:ea typeface="+mj-ea"/>
                <a:cs typeface="+mj-cs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FEEE336-996D-4A4E-A305-657849F49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018" y="998452"/>
              <a:ext cx="700863" cy="700862"/>
            </a:xfrm>
            <a:prstGeom prst="rect">
              <a:avLst/>
            </a:prstGeom>
          </p:spPr>
        </p:pic>
        <p:sp>
          <p:nvSpPr>
            <p:cNvPr id="12" name="Заголовок 1">
              <a:extLst>
                <a:ext uri="{FF2B5EF4-FFF2-40B4-BE49-F238E27FC236}">
                  <a16:creationId xmlns:a16="http://schemas.microsoft.com/office/drawing/2014/main" id="{7EAE3E40-58B1-4BEA-806C-B5A5AEB10D80}"/>
                </a:ext>
              </a:extLst>
            </p:cNvPr>
            <p:cNvSpPr txBox="1">
              <a:spLocks/>
            </p:cNvSpPr>
            <p:nvPr/>
          </p:nvSpPr>
          <p:spPr>
            <a:xfrm>
              <a:off x="1578886" y="1301321"/>
              <a:ext cx="2574233" cy="3840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TT Norms Medium" panose="02000803030000020003" pitchFamily="2" charset="-52"/>
                </a:rPr>
                <a:t>Более 3000 участников</a:t>
              </a:r>
            </a:p>
          </p:txBody>
        </p:sp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id="{56E05184-29EC-4CD3-84D3-818A43C93189}"/>
                </a:ext>
              </a:extLst>
            </p:cNvPr>
            <p:cNvSpPr txBox="1">
              <a:spLocks/>
            </p:cNvSpPr>
            <p:nvPr/>
          </p:nvSpPr>
          <p:spPr>
            <a:xfrm>
              <a:off x="5013627" y="1000590"/>
              <a:ext cx="2574233" cy="4785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T Norms Bold" panose="02000803040000020004" pitchFamily="2" charset="-52"/>
                </a:rPr>
                <a:t>@ChildrenofAsia2023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T Norms Bold" panose="02000803040000020004" pitchFamily="2" charset="-52"/>
                <a:ea typeface="+mj-ea"/>
                <a:cs typeface="+mj-cs"/>
              </a:endParaRPr>
            </a:p>
          </p:txBody>
        </p:sp>
        <p:sp>
          <p:nvSpPr>
            <p:cNvPr id="21" name="Заголовок 1">
              <a:extLst>
                <a:ext uri="{FF2B5EF4-FFF2-40B4-BE49-F238E27FC236}">
                  <a16:creationId xmlns:a16="http://schemas.microsoft.com/office/drawing/2014/main" id="{4433B86C-0B2B-4286-BF6E-8488E8C1846E}"/>
                </a:ext>
              </a:extLst>
            </p:cNvPr>
            <p:cNvSpPr txBox="1">
              <a:spLocks/>
            </p:cNvSpPr>
            <p:nvPr/>
          </p:nvSpPr>
          <p:spPr>
            <a:xfrm>
              <a:off x="5013627" y="1307513"/>
              <a:ext cx="2574233" cy="3840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TT Norms Medium" panose="02000803030000020003" pitchFamily="2" charset="-52"/>
                </a:rPr>
                <a:t>Более 1100 </a:t>
              </a:r>
              <a:r>
                <a:rPr lang="ru-RU" sz="1600" dirty="0">
                  <a:solidFill>
                    <a:schemeClr val="bg2">
                      <a:lumMod val="50000"/>
                    </a:schemeClr>
                  </a:solidFill>
                  <a:latin typeface="TT Norms Medium" panose="02000803030000020003" pitchFamily="2" charset="-52"/>
                </a:rPr>
                <a:t>подписчиков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T Norms Medium" panose="02000803030000020003" pitchFamily="2" charset="-52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5D78927-0B4E-4EF4-B864-933045425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091" y="1000590"/>
              <a:ext cx="702127" cy="702125"/>
            </a:xfrm>
            <a:prstGeom prst="rect">
              <a:avLst/>
            </a:prstGeom>
          </p:spPr>
        </p:pic>
        <p:sp>
          <p:nvSpPr>
            <p:cNvPr id="22" name="Заголовок 1">
              <a:extLst>
                <a:ext uri="{FF2B5EF4-FFF2-40B4-BE49-F238E27FC236}">
                  <a16:creationId xmlns:a16="http://schemas.microsoft.com/office/drawing/2014/main" id="{546840DA-A2A9-468A-B85B-74E21AEB9745}"/>
                </a:ext>
              </a:extLst>
            </p:cNvPr>
            <p:cNvSpPr txBox="1">
              <a:spLocks/>
            </p:cNvSpPr>
            <p:nvPr/>
          </p:nvSpPr>
          <p:spPr>
            <a:xfrm>
              <a:off x="8756813" y="1014732"/>
              <a:ext cx="2574233" cy="4785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T Norms Bold" panose="02000803040000020004" pitchFamily="2" charset="-52"/>
                </a:rPr>
                <a:t>Children of Asia 2023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T Norms Bold" panose="02000803040000020004" pitchFamily="2" charset="-52"/>
                <a:ea typeface="+mj-ea"/>
                <a:cs typeface="+mj-cs"/>
              </a:endParaRPr>
            </a:p>
          </p:txBody>
        </p:sp>
        <p:sp>
          <p:nvSpPr>
            <p:cNvPr id="23" name="Заголовок 1">
              <a:extLst>
                <a:ext uri="{FF2B5EF4-FFF2-40B4-BE49-F238E27FC236}">
                  <a16:creationId xmlns:a16="http://schemas.microsoft.com/office/drawing/2014/main" id="{AF1E0368-12D5-4724-8302-512A1AB6328B}"/>
                </a:ext>
              </a:extLst>
            </p:cNvPr>
            <p:cNvSpPr txBox="1">
              <a:spLocks/>
            </p:cNvSpPr>
            <p:nvPr/>
          </p:nvSpPr>
          <p:spPr>
            <a:xfrm>
              <a:off x="8756814" y="1321654"/>
              <a:ext cx="2574232" cy="38400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TT Norms Medium" panose="02000803030000020003" pitchFamily="2" charset="-52"/>
                </a:rPr>
                <a:t>Снято более 22 видео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A736CE2-D195-491E-806E-17D82DF30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24" t="29019" r="27824" b="29019"/>
            <a:stretch/>
          </p:blipFill>
          <p:spPr>
            <a:xfrm>
              <a:off x="7655428" y="958122"/>
              <a:ext cx="1101384" cy="781520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9EEE798-87C1-4D58-A49E-49ACE7C4F288}"/>
              </a:ext>
            </a:extLst>
          </p:cNvPr>
          <p:cNvGrpSpPr/>
          <p:nvPr/>
        </p:nvGrpSpPr>
        <p:grpSpPr>
          <a:xfrm>
            <a:off x="24468" y="1749509"/>
            <a:ext cx="11421672" cy="4445415"/>
            <a:chOff x="56957" y="706637"/>
            <a:chExt cx="11421672" cy="4445415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64EC9AF-1120-4CE0-A219-1671FB5C6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7" y="706637"/>
              <a:ext cx="4229486" cy="4214937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D39DF341-640D-4AFF-BEE8-CF9DEF472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954" y="849584"/>
              <a:ext cx="3050675" cy="1520571"/>
            </a:xfrm>
            <a:prstGeom prst="rect">
              <a:avLst/>
            </a:prstGeom>
            <a:effectLst>
              <a:outerShdw blurRad="266700" dist="139700" dir="4440000" sx="99000" sy="99000" algn="tl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9" name="Заголовок 1">
              <a:extLst>
                <a:ext uri="{FF2B5EF4-FFF2-40B4-BE49-F238E27FC236}">
                  <a16:creationId xmlns:a16="http://schemas.microsoft.com/office/drawing/2014/main" id="{5D26049C-F9E5-4C8C-9DE2-6F0F8D5237F8}"/>
                </a:ext>
              </a:extLst>
            </p:cNvPr>
            <p:cNvSpPr txBox="1">
              <a:spLocks/>
            </p:cNvSpPr>
            <p:nvPr/>
          </p:nvSpPr>
          <p:spPr>
            <a:xfrm>
              <a:off x="289992" y="4679031"/>
              <a:ext cx="3763416" cy="4724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T Norms Medium" panose="02000803030000020003" pitchFamily="2" charset="-52"/>
                </a:rPr>
                <a:t>Разработан и модернизируется сайт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T Norms Bold" panose="02000803040000020004" pitchFamily="2" charset="-52"/>
                </a:rPr>
                <a:t>kuzbass-2023.ru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T Norms Bold" panose="02000803040000020004" pitchFamily="2" charset="-52"/>
              </a:endParaRPr>
            </a:p>
          </p:txBody>
        </p:sp>
        <p:sp>
          <p:nvSpPr>
            <p:cNvPr id="30" name="Заголовок 1">
              <a:extLst>
                <a:ext uri="{FF2B5EF4-FFF2-40B4-BE49-F238E27FC236}">
                  <a16:creationId xmlns:a16="http://schemas.microsoft.com/office/drawing/2014/main" id="{F1137944-B595-4BF7-8118-214A72711CA8}"/>
                </a:ext>
              </a:extLst>
            </p:cNvPr>
            <p:cNvSpPr txBox="1">
              <a:spLocks/>
            </p:cNvSpPr>
            <p:nvPr/>
          </p:nvSpPr>
          <p:spPr>
            <a:xfrm>
              <a:off x="8490685" y="2501246"/>
              <a:ext cx="2986090" cy="4724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T Norms Medium" panose="02000803030000020003" pitchFamily="2" charset="-52"/>
                </a:rPr>
                <a:t> Выпуск конвертов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T Norms Medium" panose="02000803030000020003" pitchFamily="2" charset="-52"/>
                </a:rPr>
                <a:t>с символикой Игр 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858072A-D3BB-4DB8-A8A5-BEA5EA135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468" y="1193117"/>
              <a:ext cx="3855742" cy="2725838"/>
            </a:xfrm>
            <a:prstGeom prst="rect">
              <a:avLst/>
            </a:prstGeom>
            <a:effectLst>
              <a:outerShdw blurRad="152400" dist="215900" dir="3960000" sx="90000" sy="90000" algn="ctr" rotWithShape="0">
                <a:srgbClr val="000000">
                  <a:alpha val="37000"/>
                </a:srgbClr>
              </a:outerShdw>
            </a:effectLst>
          </p:spPr>
        </p:pic>
        <p:sp>
          <p:nvSpPr>
            <p:cNvPr id="33" name="Заголовок 1">
              <a:extLst>
                <a:ext uri="{FF2B5EF4-FFF2-40B4-BE49-F238E27FC236}">
                  <a16:creationId xmlns:a16="http://schemas.microsoft.com/office/drawing/2014/main" id="{51D2D9FD-8BCA-4BA3-8A2F-61E7F45DB5BA}"/>
                </a:ext>
              </a:extLst>
            </p:cNvPr>
            <p:cNvSpPr txBox="1">
              <a:spLocks/>
            </p:cNvSpPr>
            <p:nvPr/>
          </p:nvSpPr>
          <p:spPr>
            <a:xfrm>
              <a:off x="4290794" y="4449161"/>
              <a:ext cx="3763416" cy="4724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T Norms Medium" panose="02000803030000020003" pitchFamily="2" charset="-52"/>
                </a:rPr>
                <a:t>Проведен конкурс рисунков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T Norms Bold" panose="02000803040000020004" pitchFamily="2" charset="-52"/>
                </a:rPr>
                <a:t>«Дети Азии: раскрасим мир вместе»! </a:t>
              </a: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66700FC-A880-4DA1-A410-EB073F9FA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991" r="3991"/>
            <a:stretch/>
          </p:blipFill>
          <p:spPr>
            <a:xfrm>
              <a:off x="8413041" y="3002363"/>
              <a:ext cx="3063734" cy="1872842"/>
            </a:xfrm>
            <a:prstGeom prst="rect">
              <a:avLst/>
            </a:prstGeom>
          </p:spPr>
        </p:pic>
        <p:sp>
          <p:nvSpPr>
            <p:cNvPr id="36" name="Заголовок 1">
              <a:extLst>
                <a:ext uri="{FF2B5EF4-FFF2-40B4-BE49-F238E27FC236}">
                  <a16:creationId xmlns:a16="http://schemas.microsoft.com/office/drawing/2014/main" id="{DFF52759-80B9-4EDA-8080-9DD7569A317C}"/>
                </a:ext>
              </a:extLst>
            </p:cNvPr>
            <p:cNvSpPr txBox="1">
              <a:spLocks/>
            </p:cNvSpPr>
            <p:nvPr/>
          </p:nvSpPr>
          <p:spPr>
            <a:xfrm>
              <a:off x="8490685" y="4679639"/>
              <a:ext cx="2986090" cy="4724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>
                  <a:latin typeface="TT Norms Medium" panose="02000803030000020003" pitchFamily="2" charset="-52"/>
                </a:rPr>
                <a:t>Стикеры с Тихоней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T Norms Medium" panose="02000803030000020003" pitchFamily="2" charset="-52"/>
              </a:endParaRPr>
            </a:p>
          </p:txBody>
        </p:sp>
      </p:grpSp>
      <p:pic>
        <p:nvPicPr>
          <p:cNvPr id="39" name="object 4">
            <a:extLst>
              <a:ext uri="{FF2B5EF4-FFF2-40B4-BE49-F238E27FC236}">
                <a16:creationId xmlns:a16="http://schemas.microsoft.com/office/drawing/2014/main" id="{AE39E4D3-7620-4903-ADB5-0E1C376D6915}"/>
              </a:ext>
            </a:extLst>
          </p:cNvPr>
          <p:cNvPicPr/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5" t="-1" b="38662"/>
          <a:stretch/>
        </p:blipFill>
        <p:spPr>
          <a:xfrm rot="10800000" flipH="1" flipV="1">
            <a:off x="0" y="3773347"/>
            <a:ext cx="8148577" cy="3084654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50D6A0F2-675C-4CFA-864A-AE84B3EB325D}"/>
              </a:ext>
            </a:extLst>
          </p:cNvPr>
          <p:cNvSpPr txBox="1">
            <a:spLocks/>
          </p:cNvSpPr>
          <p:nvPr/>
        </p:nvSpPr>
        <p:spPr>
          <a:xfrm>
            <a:off x="11401063" y="6225354"/>
            <a:ext cx="535297" cy="441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2200" dirty="0">
              <a:solidFill>
                <a:schemeClr val="accent1">
                  <a:lumMod val="40000"/>
                  <a:lumOff val="60000"/>
                </a:schemeClr>
              </a:solidFill>
              <a:latin typeface="TT Norms Bold" panose="020008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89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4C3C5C-5776-47E2-A9B7-F40FA93BE6B3}"/>
              </a:ext>
            </a:extLst>
          </p:cNvPr>
          <p:cNvSpPr txBox="1"/>
          <p:nvPr/>
        </p:nvSpPr>
        <p:spPr>
          <a:xfrm>
            <a:off x="6208533" y="4333483"/>
            <a:ext cx="582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T Norms Bold" panose="02000803040000020004" pitchFamily="2" charset="-52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C3384B-3110-4CF9-B066-1FD404412C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49" y="1959264"/>
            <a:ext cx="3219272" cy="16344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A87814F-30FD-4555-B680-3125C0BE67E3}"/>
              </a:ext>
            </a:extLst>
          </p:cNvPr>
          <p:cNvSpPr txBox="1">
            <a:spLocks/>
          </p:cNvSpPr>
          <p:nvPr/>
        </p:nvSpPr>
        <p:spPr>
          <a:xfrm>
            <a:off x="11488994" y="6225354"/>
            <a:ext cx="447366" cy="326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T Norms Medium" panose="02000803030000020003" pitchFamily="2" charset="-52"/>
              </a:rPr>
              <a:t>18</a:t>
            </a:r>
            <a:endParaRPr lang="ru-RU" sz="2200" dirty="0">
              <a:solidFill>
                <a:schemeClr val="accent1">
                  <a:lumMod val="60000"/>
                  <a:lumOff val="40000"/>
                </a:schemeClr>
              </a:solidFill>
              <a:latin typeface="TT Norms Bold" panose="02000803040000020004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98B8DD-42C8-49E9-B232-DB4469ADD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05" y="1303410"/>
            <a:ext cx="1601092" cy="16351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3FF6FF-9C3B-4162-9F64-9B4649334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96" y="3808291"/>
            <a:ext cx="1656301" cy="16351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B10D73-033F-46B5-99FC-C2C7FA10CF21}"/>
              </a:ext>
            </a:extLst>
          </p:cNvPr>
          <p:cNvSpPr txBox="1"/>
          <p:nvPr/>
        </p:nvSpPr>
        <p:spPr>
          <a:xfrm>
            <a:off x="2811905" y="2957931"/>
            <a:ext cx="17731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T Norms Medium" panose="02000803030000020003" pitchFamily="2" charset="-52"/>
                <a:ea typeface="Calibri" panose="020F0502020204030204" pitchFamily="34" charset="0"/>
              </a:rPr>
              <a:t>vk.com/kuzbass2023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21ADF-A138-4B8F-BCC6-95249E5EDE23}"/>
              </a:ext>
            </a:extLst>
          </p:cNvPr>
          <p:cNvSpPr txBox="1"/>
          <p:nvPr/>
        </p:nvSpPr>
        <p:spPr>
          <a:xfrm>
            <a:off x="2671935" y="5554590"/>
            <a:ext cx="20530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T Norms Medium" panose="02000803030000020003" pitchFamily="2" charset="-52"/>
                <a:ea typeface="Calibri" panose="020F0502020204030204" pitchFamily="34" charset="0"/>
              </a:rPr>
              <a:t>t.me/ChildrenofAsia2023</a:t>
            </a:r>
          </a:p>
        </p:txBody>
      </p:sp>
    </p:spTree>
    <p:extLst>
      <p:ext uri="{BB962C8B-B14F-4D97-AF65-F5344CB8AC3E}">
        <p14:creationId xmlns:p14="http://schemas.microsoft.com/office/powerpoint/2010/main" val="101575570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10014</TotalTime>
  <Words>279</Words>
  <Application>Microsoft Office PowerPoint</Application>
  <PresentationFormat>Широкоэкранный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TT Norms Medium</vt:lpstr>
      <vt:lpstr>TT Norms Bold</vt:lpstr>
      <vt:lpstr>Calibri 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 Юрьевна Курасова</cp:lastModifiedBy>
  <cp:revision>811</cp:revision>
  <cp:lastPrinted>2022-02-01T04:50:38Z</cp:lastPrinted>
  <dcterms:created xsi:type="dcterms:W3CDTF">2022-01-25T04:49:51Z</dcterms:created>
  <dcterms:modified xsi:type="dcterms:W3CDTF">2023-02-01T13:32:15Z</dcterms:modified>
</cp:coreProperties>
</file>